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7" r:id="rId4"/>
    <p:sldId id="276" r:id="rId5"/>
    <p:sldId id="258" r:id="rId6"/>
    <p:sldId id="277" r:id="rId7"/>
    <p:sldId id="261" r:id="rId8"/>
    <p:sldId id="278" r:id="rId9"/>
    <p:sldId id="262" r:id="rId10"/>
    <p:sldId id="279" r:id="rId11"/>
    <p:sldId id="263" r:id="rId12"/>
    <p:sldId id="280" r:id="rId13"/>
    <p:sldId id="281" r:id="rId14"/>
    <p:sldId id="265" r:id="rId15"/>
    <p:sldId id="274" r:id="rId16"/>
    <p:sldId id="275" r:id="rId17"/>
    <p:sldId id="266" r:id="rId18"/>
    <p:sldId id="282" r:id="rId19"/>
    <p:sldId id="268" r:id="rId20"/>
    <p:sldId id="269" r:id="rId21"/>
    <p:sldId id="285" r:id="rId22"/>
    <p:sldId id="283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7" autoAdjust="0"/>
    <p:restoredTop sz="94660"/>
  </p:normalViewPr>
  <p:slideViewPr>
    <p:cSldViewPr snapToGrid="0">
      <p:cViewPr varScale="1">
        <p:scale>
          <a:sx n="84" d="100"/>
          <a:sy n="84" d="100"/>
        </p:scale>
        <p:origin x="2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0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2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74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9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2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7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6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4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6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3DC8A-9BC0-4138-97F7-DEA65784FD98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DC9CB-4BC0-4A21-A1FE-6E46549BF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8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audio" Target="../media/media11.wma"/><Relationship Id="rId16" Type="http://schemas.openxmlformats.org/officeDocument/2006/relationships/image" Target="../media/image1.png"/><Relationship Id="rId1" Type="http://schemas.microsoft.com/office/2007/relationships/media" Target="../media/media11.wma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2.png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audio" Target="../media/media16.wma"/><Relationship Id="rId16" Type="http://schemas.openxmlformats.org/officeDocument/2006/relationships/image" Target="../media/image1.png"/><Relationship Id="rId1" Type="http://schemas.microsoft.com/office/2007/relationships/media" Target="../media/media16.wma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audio" Target="../media/media19.wma"/><Relationship Id="rId16" Type="http://schemas.openxmlformats.org/officeDocument/2006/relationships/image" Target="../media/image1.png"/><Relationship Id="rId1" Type="http://schemas.microsoft.com/office/2007/relationships/media" Target="../media/media19.wma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jpeg"/><Relationship Id="rId4" Type="http://schemas.openxmlformats.org/officeDocument/2006/relationships/image" Target="../media/image79.jpe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1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6" Type="http://schemas.openxmlformats.org/officeDocument/2006/relationships/image" Target="../media/image1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7.png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1.png"/><Relationship Id="rId4" Type="http://schemas.openxmlformats.org/officeDocument/2006/relationships/hyperlink" Target="https://compvisionlab.wordpress.com/2013/05/13/image-blending-using-pyrami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audio" Target="../media/media5.wma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microsoft.com/office/2007/relationships/media" Target="../media/media5.wm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866037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latin typeface="Impact" panose="020B0806030902050204" pitchFamily="34" charset="0"/>
              </a:rPr>
              <a:t>Mobile Image Scanner</a:t>
            </a:r>
            <a:endParaRPr lang="en-US" sz="7200" dirty="0">
              <a:latin typeface="Impact" panose="020B080603090205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ENEE631</a:t>
            </a:r>
          </a:p>
          <a:p>
            <a:pPr algn="ctr"/>
            <a:r>
              <a:rPr lang="en-US" dirty="0" smtClean="0"/>
              <a:t>Ananya Mukherjee</a:t>
            </a:r>
            <a:endParaRPr lang="en-US" dirty="0"/>
          </a:p>
        </p:txBody>
      </p:sp>
      <p:pic>
        <p:nvPicPr>
          <p:cNvPr id="28" name="Audio 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4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0" advClick="0" advTm="5267"/>
    </mc:Choice>
    <mc:Fallback>
      <p:transition spd="slow" advClick="0" advTm="5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and </a:t>
            </a:r>
            <a:r>
              <a:rPr lang="en-US" dirty="0" err="1" smtClean="0"/>
              <a:t>Postprocessing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4" y="1514282"/>
            <a:ext cx="10199492" cy="18228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4" y="3337144"/>
            <a:ext cx="10199492" cy="330280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7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17"/>
    </mc:Choice>
    <mc:Fallback>
      <p:transition spd="slow" advTm="29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Transform &amp; Post Processing Results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098" y="1295796"/>
            <a:ext cx="5819343" cy="2053176"/>
            <a:chOff x="609592" y="1276025"/>
            <a:chExt cx="7160456" cy="2053176"/>
          </a:xfrm>
        </p:grpSpPr>
        <p:grpSp>
          <p:nvGrpSpPr>
            <p:cNvPr id="6" name="Group 5"/>
            <p:cNvGrpSpPr/>
            <p:nvPr/>
          </p:nvGrpSpPr>
          <p:grpSpPr>
            <a:xfrm>
              <a:off x="609592" y="1282083"/>
              <a:ext cx="4951828" cy="2047118"/>
              <a:chOff x="609592" y="1282083"/>
              <a:chExt cx="4951828" cy="204711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592" y="1282083"/>
                <a:ext cx="2743200" cy="2047118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8220" y="1282083"/>
                <a:ext cx="2743200" cy="2047118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6848" y="1276025"/>
              <a:ext cx="2743200" cy="204711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950142" y="1295796"/>
            <a:ext cx="5538252" cy="2047113"/>
            <a:chOff x="658386" y="2763769"/>
            <a:chExt cx="6615776" cy="2047113"/>
          </a:xfrm>
        </p:grpSpPr>
        <p:grpSp>
          <p:nvGrpSpPr>
            <p:cNvPr id="9" name="Group 8"/>
            <p:cNvGrpSpPr/>
            <p:nvPr/>
          </p:nvGrpSpPr>
          <p:grpSpPr>
            <a:xfrm>
              <a:off x="658386" y="2915715"/>
              <a:ext cx="4104692" cy="1705933"/>
              <a:chOff x="6096000" y="1233612"/>
              <a:chExt cx="4104692" cy="1705933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233612"/>
                <a:ext cx="2286000" cy="1705933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4692" y="1233612"/>
                <a:ext cx="2286000" cy="1705933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0962" y="2763769"/>
              <a:ext cx="2743200" cy="2047113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-198156" y="3671113"/>
            <a:ext cx="6348074" cy="2083275"/>
            <a:chOff x="-198156" y="3671113"/>
            <a:chExt cx="6782258" cy="2083275"/>
          </a:xfrm>
        </p:grpSpPr>
        <p:grpSp>
          <p:nvGrpSpPr>
            <p:cNvPr id="12" name="Group 11"/>
            <p:cNvGrpSpPr/>
            <p:nvPr/>
          </p:nvGrpSpPr>
          <p:grpSpPr>
            <a:xfrm>
              <a:off x="-198156" y="3671113"/>
              <a:ext cx="4734966" cy="2047118"/>
              <a:chOff x="398576" y="3541208"/>
              <a:chExt cx="4734966" cy="204711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76" y="3541208"/>
                <a:ext cx="2743200" cy="204711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0342" y="3541208"/>
                <a:ext cx="2743200" cy="204711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902" y="3707275"/>
              <a:ext cx="2743200" cy="204711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6097947" y="3628674"/>
            <a:ext cx="6094053" cy="2071074"/>
            <a:chOff x="5446589" y="3628674"/>
            <a:chExt cx="6745411" cy="207107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589" y="3628675"/>
              <a:ext cx="2743200" cy="2047113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2620" y="3652635"/>
              <a:ext cx="2743200" cy="204711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800" y="3628674"/>
              <a:ext cx="2743200" cy="2047113"/>
            </a:xfrm>
            <a:prstGeom prst="rect">
              <a:avLst/>
            </a:prstGeom>
          </p:spPr>
        </p:pic>
      </p:grp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74"/>
    </mc:Choice>
    <mc:Fallback>
      <p:transition spd="slow" advTm="35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Impact" panose="020B0806030902050204" pitchFamily="34" charset="0"/>
              </a:rPr>
              <a:t>Partial form scanning and stitching</a:t>
            </a:r>
            <a:endParaRPr lang="en-US" sz="4800" dirty="0">
              <a:latin typeface="Impact" panose="020B080603090205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6373"/>
            <a:ext cx="10515600" cy="3989841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1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40"/>
    </mc:Choice>
    <mc:Fallback>
      <p:transition spd="slow" advTm="52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Determine edges of the stitched image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Clean the edges using appropriate mask and connected component analysis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Detect corners using Hough Line clustering or Minimum area rectangle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Apply Transformation and </a:t>
            </a:r>
            <a:r>
              <a:rPr lang="en-US" dirty="0" err="1" smtClean="0"/>
              <a:t>postprocessing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Partial form scanning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23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08"/>
    </mc:Choice>
    <mc:Fallback>
      <p:transition spd="slow" advTm="75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form stitching Results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1182651"/>
            <a:ext cx="12895997" cy="6053514"/>
            <a:chOff x="103156" y="1027906"/>
            <a:chExt cx="12895997" cy="60535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50" y="1290373"/>
              <a:ext cx="3657600" cy="27294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3130" y="1290373"/>
              <a:ext cx="3657600" cy="27294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6" y="1690689"/>
              <a:ext cx="7223760" cy="53907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938" y="1027906"/>
              <a:ext cx="7315215" cy="5458979"/>
            </a:xfrm>
            <a:prstGeom prst="rect">
              <a:avLst/>
            </a:prstGeom>
          </p:spPr>
        </p:pic>
      </p:grp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2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2"/>
    </mc:Choice>
    <mc:Fallback>
      <p:transition spd="slow" advTm="4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32943" y="1674055"/>
            <a:ext cx="12857886" cy="5637985"/>
            <a:chOff x="-347011" y="797984"/>
            <a:chExt cx="12857886" cy="6204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493" y="994951"/>
              <a:ext cx="3657600" cy="27294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360" y="994951"/>
              <a:ext cx="3657600" cy="27294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011" y="1543572"/>
              <a:ext cx="7315215" cy="545897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660" y="797984"/>
              <a:ext cx="7315215" cy="5458979"/>
            </a:xfrm>
            <a:prstGeom prst="rect">
              <a:avLst/>
            </a:prstGeom>
          </p:spPr>
        </p:pic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Partial form stitching Results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"/>
    </mc:Choice>
    <mc:Fallback>
      <p:transition spd="slow" advTm="4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357544" y="1884401"/>
            <a:ext cx="12549544" cy="2388303"/>
            <a:chOff x="-565060" y="97804"/>
            <a:chExt cx="12549544" cy="23883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060" y="97804"/>
              <a:ext cx="3200400" cy="238830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902" y="396341"/>
              <a:ext cx="2743200" cy="20471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047" y="268397"/>
              <a:ext cx="2743200" cy="20471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520" y="353693"/>
              <a:ext cx="2743200" cy="204711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1284" y="372690"/>
              <a:ext cx="2743200" cy="204711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-388627" y="4445344"/>
            <a:ext cx="12580627" cy="2132409"/>
            <a:chOff x="-145977" y="3179252"/>
            <a:chExt cx="12580627" cy="213240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977" y="3179252"/>
              <a:ext cx="2743200" cy="204711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291" y="3179252"/>
              <a:ext cx="2743200" cy="204711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157" y="3179252"/>
              <a:ext cx="2743200" cy="204711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302" y="3221900"/>
              <a:ext cx="2743200" cy="204711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720" y="3240897"/>
              <a:ext cx="2743200" cy="204711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7585" y="3264548"/>
              <a:ext cx="2743200" cy="204711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1450" y="3264548"/>
              <a:ext cx="2743200" cy="2047113"/>
            </a:xfrm>
            <a:prstGeom prst="rect">
              <a:avLst/>
            </a:prstGeom>
          </p:spPr>
        </p:pic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Partial form scanning Results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461" y="4102112"/>
            <a:ext cx="1857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Edges in stitched form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3903346" y="3971307"/>
            <a:ext cx="26275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Mask used for cleaning the edges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9100162" y="4168679"/>
            <a:ext cx="1857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Cleaned edges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354989" y="6295393"/>
            <a:ext cx="1857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Contour of stitched image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2579656" y="6373033"/>
            <a:ext cx="2462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Hough line clustering on stitched image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4843" y="6446948"/>
            <a:ext cx="18578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Contour of stitched image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7518400" y="6416494"/>
            <a:ext cx="3759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Scanned output: Histogram equalized, </a:t>
            </a:r>
            <a:r>
              <a:rPr lang="en-US" sz="1100" dirty="0" err="1" smtClean="0"/>
              <a:t>Clahe</a:t>
            </a:r>
            <a:r>
              <a:rPr lang="en-US" sz="1100" dirty="0" smtClean="0"/>
              <a:t>, </a:t>
            </a:r>
            <a:r>
              <a:rPr lang="en-US" sz="1100" dirty="0" err="1" smtClean="0"/>
              <a:t>Thresholded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37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291"/>
    </mc:Choice>
    <mc:Fallback>
      <p:transition spd="slow" advTm="103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Impact" panose="020B0806030902050204" pitchFamily="34" charset="0"/>
              </a:rPr>
              <a:t>Reading filled forms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Normalized the input images (empty and filled form) using the basic scanning algorithm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Dilated the edges of the normalized images using a non square structuring element to join the characters together which gives us single connected component for each line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Analyzed the connected components to determine the minimum bounding rectangle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Classify the rectangles as text or non text regions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Match rectangles based on area and overlap criteria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Rectangles with no matches are region of interest</a:t>
            </a:r>
          </a:p>
          <a:p>
            <a:pPr marL="0" indent="0">
              <a:buNone/>
            </a:pPr>
            <a:r>
              <a:rPr lang="en-US" sz="3500" b="1" dirty="0" smtClean="0"/>
              <a:t>Assumption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Text appears horizontally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3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37"/>
    </mc:Choice>
    <mc:Fallback>
      <p:transition spd="slow" advTm="100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filled forms pipeline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98475" y="2560320"/>
            <a:ext cx="11718387" cy="3337559"/>
            <a:chOff x="1181686" y="1139483"/>
            <a:chExt cx="11523783" cy="3337559"/>
          </a:xfrm>
        </p:grpSpPr>
        <p:sp>
          <p:nvSpPr>
            <p:cNvPr id="37" name="Rectangle 36"/>
            <p:cNvSpPr/>
            <p:nvPr/>
          </p:nvSpPr>
          <p:spPr>
            <a:xfrm>
              <a:off x="1181686" y="1139483"/>
              <a:ext cx="1674056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Normalized Image 1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181686" y="3472375"/>
              <a:ext cx="1674056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Normalized Image 2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376246" y="1139483"/>
              <a:ext cx="1575581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Edge Dilation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894363" y="1139483"/>
              <a:ext cx="2754923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Connected Component Analysis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76246" y="3472374"/>
              <a:ext cx="1575581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Edge Dilation</a:t>
              </a:r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894362" y="3448927"/>
              <a:ext cx="2754923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Connected Component Analysis</a:t>
              </a:r>
              <a:endParaRPr lang="en-US" dirty="0"/>
            </a:p>
          </p:txBody>
        </p:sp>
        <p:cxnSp>
          <p:nvCxnSpPr>
            <p:cNvPr id="43" name="Straight Arrow Connector 42"/>
            <p:cNvCxnSpPr>
              <a:stCxn id="37" idx="3"/>
              <a:endCxn id="39" idx="1"/>
            </p:cNvCxnSpPr>
            <p:nvPr/>
          </p:nvCxnSpPr>
          <p:spPr>
            <a:xfrm>
              <a:off x="2855742" y="1582616"/>
              <a:ext cx="520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855742" y="3915506"/>
              <a:ext cx="520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9" idx="3"/>
              <a:endCxn id="40" idx="1"/>
            </p:cNvCxnSpPr>
            <p:nvPr/>
          </p:nvCxnSpPr>
          <p:spPr>
            <a:xfrm>
              <a:off x="4951827" y="1582616"/>
              <a:ext cx="942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951826" y="3892060"/>
              <a:ext cx="9425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8932982" y="2427845"/>
              <a:ext cx="1575581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Match Boxes</a:t>
              </a:r>
              <a:endParaRPr lang="en-US" dirty="0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8649285" y="1533378"/>
              <a:ext cx="12403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649285" y="3903782"/>
              <a:ext cx="12403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9889586" y="1533378"/>
              <a:ext cx="0" cy="86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9889586" y="3289496"/>
              <a:ext cx="0" cy="6025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9127588" y="1209823"/>
              <a:ext cx="1575581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Classification of Text Non Text regions</a:t>
              </a:r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32982" y="3590777"/>
              <a:ext cx="1575581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Classification of Text Non Text regions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129888" y="2403230"/>
              <a:ext cx="1575581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Area of Interest</a:t>
              </a:r>
              <a:endParaRPr lang="en-US" dirty="0"/>
            </a:p>
          </p:txBody>
        </p:sp>
        <p:cxnSp>
          <p:nvCxnSpPr>
            <p:cNvPr id="55" name="Straight Arrow Connector 54"/>
            <p:cNvCxnSpPr>
              <a:stCxn id="47" idx="3"/>
            </p:cNvCxnSpPr>
            <p:nvPr/>
          </p:nvCxnSpPr>
          <p:spPr>
            <a:xfrm flipV="1">
              <a:off x="10508563" y="2829659"/>
              <a:ext cx="588503" cy="41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11129887" y="3472374"/>
              <a:ext cx="1575581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OCR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1097066" y="1209823"/>
              <a:ext cx="1575581" cy="886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</a:t>
              </a:r>
              <a:r>
                <a:rPr lang="en-US" dirty="0" smtClean="0"/>
                <a:t>CR</a:t>
              </a:r>
              <a:endParaRPr lang="en-US" dirty="0"/>
            </a:p>
          </p:txBody>
        </p:sp>
        <p:cxnSp>
          <p:nvCxnSpPr>
            <p:cNvPr id="58" name="Straight Arrow Connector 57"/>
            <p:cNvCxnSpPr>
              <a:endCxn id="56" idx="1"/>
            </p:cNvCxnSpPr>
            <p:nvPr/>
          </p:nvCxnSpPr>
          <p:spPr>
            <a:xfrm>
              <a:off x="10508563" y="3915505"/>
              <a:ext cx="621324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57" idx="1"/>
            </p:cNvCxnSpPr>
            <p:nvPr/>
          </p:nvCxnSpPr>
          <p:spPr>
            <a:xfrm flipV="1">
              <a:off x="10703169" y="1652956"/>
              <a:ext cx="393897" cy="18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0508563" y="2587673"/>
              <a:ext cx="10456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 matches</a:t>
              </a:r>
              <a:endParaRPr lang="en-US" dirty="0"/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0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5"/>
    </mc:Choice>
    <mc:Fallback>
      <p:transition spd="slow" advTm="5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7556" y="1900869"/>
            <a:ext cx="2743200" cy="1543050"/>
          </a:xfrm>
        </p:spPr>
      </p:pic>
      <p:grpSp>
        <p:nvGrpSpPr>
          <p:cNvPr id="18" name="Group 17"/>
          <p:cNvGrpSpPr/>
          <p:nvPr/>
        </p:nvGrpSpPr>
        <p:grpSpPr>
          <a:xfrm>
            <a:off x="2339918" y="1648835"/>
            <a:ext cx="9753608" cy="2047118"/>
            <a:chOff x="2438392" y="699535"/>
            <a:chExt cx="9753608" cy="20471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2" y="699535"/>
              <a:ext cx="2743200" cy="20471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921" y="699535"/>
              <a:ext cx="2743200" cy="20471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450" y="699535"/>
              <a:ext cx="2743200" cy="204711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979" y="699535"/>
              <a:ext cx="2743200" cy="20471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800" y="699535"/>
              <a:ext cx="2743200" cy="2047118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03" y="4220307"/>
            <a:ext cx="1543050" cy="250405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522798" y="4568348"/>
            <a:ext cx="9809875" cy="2047118"/>
            <a:chOff x="2438392" y="3695953"/>
            <a:chExt cx="9809875" cy="204711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392" y="3695953"/>
              <a:ext cx="2743200" cy="20471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921" y="3695953"/>
              <a:ext cx="2743200" cy="204711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301" y="3695953"/>
              <a:ext cx="2743200" cy="204711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979" y="3695953"/>
              <a:ext cx="2743200" cy="204711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5067" y="3695953"/>
              <a:ext cx="2743200" cy="2047118"/>
            </a:xfrm>
            <a:prstGeom prst="rect">
              <a:avLst/>
            </a:prstGeom>
          </p:spPr>
        </p:pic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65501" y="182245"/>
            <a:ext cx="10515600" cy="1325563"/>
          </a:xfrm>
        </p:spPr>
        <p:txBody>
          <a:bodyPr/>
          <a:lstStyle/>
          <a:p>
            <a:r>
              <a:rPr lang="en-US" dirty="0" smtClean="0"/>
              <a:t>Reading filled forms Results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52"/>
    </mc:Choice>
    <mc:Fallback>
      <p:transition spd="slow" advTm="30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Impact" panose="020B0806030902050204" pitchFamily="34" charset="0"/>
              </a:rPr>
              <a:t>Introduction	</a:t>
            </a:r>
            <a:endParaRPr lang="en-US" sz="4800" dirty="0">
              <a:latin typeface="Impact" panose="020B080603090205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Developed an algorithm to scan </a:t>
            </a:r>
            <a:r>
              <a:rPr lang="en-US" dirty="0"/>
              <a:t>document </a:t>
            </a:r>
            <a:r>
              <a:rPr lang="en-US" dirty="0" smtClean="0"/>
              <a:t>images captured </a:t>
            </a:r>
            <a:r>
              <a:rPr lang="en-US" dirty="0"/>
              <a:t>by a mobile camera. There are 4 parts in this </a:t>
            </a:r>
            <a:r>
              <a:rPr lang="en-US" dirty="0" smtClean="0"/>
              <a:t>implementation:</a:t>
            </a:r>
          </a:p>
          <a:p>
            <a:r>
              <a:rPr lang="en-US" dirty="0" smtClean="0"/>
              <a:t>Basic Scanning</a:t>
            </a:r>
          </a:p>
          <a:p>
            <a:r>
              <a:rPr lang="en-US" dirty="0" smtClean="0"/>
              <a:t>Partial form scanning and stitching</a:t>
            </a:r>
          </a:p>
          <a:p>
            <a:r>
              <a:rPr lang="en-US" dirty="0" smtClean="0"/>
              <a:t>Reading filled forms</a:t>
            </a:r>
          </a:p>
          <a:p>
            <a:r>
              <a:rPr lang="en-US" dirty="0" smtClean="0"/>
              <a:t>OCR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9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9250" advClick="0" advTm="15754"/>
    </mc:Choice>
    <mc:Fallback>
      <p:transition spd="slow" advClick="0" advTm="15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of Interest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77" y="1371600"/>
            <a:ext cx="7351713" cy="5486400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5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63"/>
    </mc:Choice>
    <mc:Fallback>
      <p:transition spd="slow" advTm="17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OCR Outputs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08" y="1546397"/>
            <a:ext cx="8002117" cy="22692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07" y="4019154"/>
            <a:ext cx="8002117" cy="2449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42311" y="2223911"/>
            <a:ext cx="204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OCR output from the empty form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42310" y="4701822"/>
            <a:ext cx="204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OCR output from the filled form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2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1"/>
    </mc:Choice>
    <mc:Fallback>
      <p:transition spd="slow" advTm="3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Images Output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839" y="1027906"/>
            <a:ext cx="4572000" cy="341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4" y="1209565"/>
            <a:ext cx="6311704" cy="3230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46" y="1073051"/>
            <a:ext cx="4572000" cy="3411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37" y="1073051"/>
            <a:ext cx="4572000" cy="3411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828" y="1118735"/>
            <a:ext cx="4572000" cy="341185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0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63"/>
    </mc:Choice>
    <mc:Fallback>
      <p:transition spd="slow" advTm="82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9545" y="1690688"/>
            <a:ext cx="114839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David G Lowe. Distinctive image features from scale-invariant </a:t>
            </a:r>
            <a:r>
              <a:rPr lang="en-US" sz="2400" i="0" dirty="0" err="1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keypoints</a:t>
            </a:r>
            <a:r>
              <a:rPr lang="en-US" sz="2400" i="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i="1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International journal of computer vision</a:t>
            </a:r>
            <a:r>
              <a:rPr lang="en-US" sz="2400" i="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60(2):91–110, 2004.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R. Smith. An overview of the </a:t>
            </a:r>
            <a:r>
              <a:rPr lang="en-US" sz="2400" i="0" dirty="0" err="1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tesseract</a:t>
            </a:r>
            <a:r>
              <a:rPr lang="en-US" sz="2400" i="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0" dirty="0" err="1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ocr</a:t>
            </a:r>
            <a:r>
              <a:rPr lang="en-US" sz="2400" i="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engine. In </a:t>
            </a:r>
            <a:r>
              <a:rPr lang="en-US" sz="2400" i="1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Proceedings of the Ninth International Conference on Document Analysis and Recognition - Volume 02</a:t>
            </a:r>
            <a:r>
              <a:rPr lang="en-US" sz="2400" i="0" dirty="0" smtClean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ICDAR ’07, pages 629–633, Washington, DC, USA,2007. IEEE Computer Society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https://compvisionlab.wordpress.com/2013/05/13/image-blending-using-pyramid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http://www.pyimagesearch.com/2016/11/07/intersection-over-union-iou-for-object-detection/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9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3"/>
    </mc:Choice>
    <mc:Fallback>
      <p:transition spd="slow" advTm="3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 smtClean="0">
                <a:latin typeface="Impact" panose="020B0806030902050204" pitchFamily="34" charset="0"/>
              </a:rPr>
              <a:t>Basic Scanning: </a:t>
            </a:r>
            <a:r>
              <a:rPr lang="en-US" dirty="0" smtClean="0"/>
              <a:t>Implementation Pipeline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8" y="2609845"/>
            <a:ext cx="11863844" cy="1580546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0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9000" advClick="0" advTm="47593"/>
    </mc:Choice>
    <mc:Fallback>
      <p:transition spd="slow" advClick="0" advTm="4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7" y="2536678"/>
            <a:ext cx="10515600" cy="1824307"/>
          </a:xfr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7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63"/>
    </mc:Choice>
    <mc:Fallback>
      <p:transition spd="slow" advTm="40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Preprocessing Results</a:t>
            </a:r>
            <a:br>
              <a:rPr lang="en-US" dirty="0" smtClean="0"/>
            </a:br>
            <a:r>
              <a:rPr lang="en-US" sz="2200" dirty="0" smtClean="0"/>
              <a:t>Left: Gray scale, resized and smoothened images         Right: Canny edges with low threshold</a:t>
            </a:r>
            <a:endParaRPr lang="en-US" sz="22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6456985" y="1322129"/>
            <a:ext cx="5822248" cy="5619781"/>
            <a:chOff x="6455566" y="1357538"/>
            <a:chExt cx="5339636" cy="561978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566" y="1357538"/>
              <a:ext cx="2743200" cy="204711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914" y="1441617"/>
              <a:ext cx="2743200" cy="204711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623" y="3132158"/>
              <a:ext cx="2743200" cy="204711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2216" y="3185909"/>
              <a:ext cx="2743200" cy="204711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246" y="4876450"/>
              <a:ext cx="2743200" cy="204711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2002" y="4930201"/>
              <a:ext cx="2743200" cy="2047118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-299290" y="1406208"/>
            <a:ext cx="7516016" cy="5451792"/>
            <a:chOff x="-298249" y="1528419"/>
            <a:chExt cx="6931810" cy="527835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66" y="5100844"/>
              <a:ext cx="2286000" cy="1705933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2402" y="3268942"/>
              <a:ext cx="2286000" cy="1705933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045" y="3279054"/>
              <a:ext cx="2286000" cy="1705933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249" y="5097297"/>
              <a:ext cx="2286000" cy="1705933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4961" y="5087103"/>
              <a:ext cx="2286000" cy="1705933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966" y="5087103"/>
              <a:ext cx="2286000" cy="1705933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287" y="3279060"/>
              <a:ext cx="2286000" cy="1705927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356" y="3279061"/>
              <a:ext cx="2286000" cy="1705927"/>
            </a:xfrm>
            <a:prstGeom prst="rect">
              <a:avLst/>
            </a:prstGeom>
          </p:spPr>
        </p:pic>
        <p:pic>
          <p:nvPicPr>
            <p:cNvPr id="84" name="Content Placeholder 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2675" y="1528419"/>
              <a:ext cx="2286000" cy="1705928"/>
            </a:xfrm>
            <a:prstGeom prst="rect">
              <a:avLst/>
            </a:prstGeom>
          </p:spPr>
        </p:pic>
        <p:pic>
          <p:nvPicPr>
            <p:cNvPr id="85" name="Content Placeholder 1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8933" y="1528419"/>
              <a:ext cx="2286000" cy="1705928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207" y="1542159"/>
              <a:ext cx="2286000" cy="1705929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561" y="1555900"/>
              <a:ext cx="2286000" cy="1705928"/>
            </a:xfrm>
            <a:prstGeom prst="rect">
              <a:avLst/>
            </a:prstGeom>
          </p:spPr>
        </p:pic>
      </p:grp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7"/>
    </mc:Choice>
    <mc:Fallback>
      <p:transition spd="slow" advTm="14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edges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1" y="2364504"/>
            <a:ext cx="7220242" cy="1405638"/>
          </a:xfr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1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2"/>
    </mc:Choice>
    <mc:Fallback>
      <p:transition spd="slow" advTm="35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Cleaning Results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24230" y="1518480"/>
            <a:ext cx="5853958" cy="2398013"/>
            <a:chOff x="124230" y="1518480"/>
            <a:chExt cx="5853958" cy="23980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30" y="1518480"/>
              <a:ext cx="3200400" cy="238830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788" y="1528190"/>
              <a:ext cx="3200400" cy="2388303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-478303" y="4022527"/>
            <a:ext cx="5023309" cy="2388303"/>
            <a:chOff x="-478303" y="4022527"/>
            <a:chExt cx="5023309" cy="23883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8303" y="4022527"/>
              <a:ext cx="3200400" cy="238830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606" y="4022527"/>
              <a:ext cx="3200400" cy="2388303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3535651" y="4022526"/>
            <a:ext cx="5084356" cy="2388303"/>
            <a:chOff x="3535651" y="4022526"/>
            <a:chExt cx="5084356" cy="23883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651" y="4022526"/>
              <a:ext cx="3200400" cy="23883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607" y="4022526"/>
              <a:ext cx="3200400" cy="2388303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6862708" y="1365692"/>
            <a:ext cx="4969439" cy="2388303"/>
            <a:chOff x="6862708" y="1365692"/>
            <a:chExt cx="4969439" cy="23883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1747" y="1365692"/>
              <a:ext cx="3200400" cy="238830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2708" y="1365692"/>
              <a:ext cx="3200400" cy="2388303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7502792" y="3945965"/>
            <a:ext cx="5113664" cy="2392998"/>
            <a:chOff x="7502792" y="3945965"/>
            <a:chExt cx="5113664" cy="239299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792" y="3950660"/>
              <a:ext cx="3200400" cy="238830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6056" y="3945965"/>
              <a:ext cx="3200400" cy="2388303"/>
            </a:xfrm>
            <a:prstGeom prst="rect">
              <a:avLst/>
            </a:prstGeom>
          </p:spPr>
        </p:pic>
      </p:grp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5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67"/>
    </mc:Choice>
    <mc:Fallback>
      <p:transition spd="slow" advTm="15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924"/>
            <a:ext cx="12192000" cy="354815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3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10"/>
    </mc:Choice>
    <mc:Fallback>
      <p:transition spd="slow" advTm="98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 Detection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8" y="1334127"/>
            <a:ext cx="2743200" cy="20471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93" y="1334126"/>
            <a:ext cx="2743200" cy="204711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571986" y="1197614"/>
            <a:ext cx="4374325" cy="2078678"/>
            <a:chOff x="5216658" y="1541718"/>
            <a:chExt cx="4374325" cy="20786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658" y="1541718"/>
              <a:ext cx="2743200" cy="20471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783" y="1573278"/>
              <a:ext cx="2743200" cy="204711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-71636" y="4056431"/>
            <a:ext cx="4328743" cy="2047119"/>
            <a:chOff x="-193402" y="3525948"/>
            <a:chExt cx="4328743" cy="20471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93402" y="3525949"/>
              <a:ext cx="2743200" cy="204711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141" y="3525948"/>
              <a:ext cx="2743200" cy="204711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544487" y="4100112"/>
            <a:ext cx="4352793" cy="2047118"/>
            <a:chOff x="3467100" y="3525947"/>
            <a:chExt cx="4352793" cy="204711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0" y="3525947"/>
              <a:ext cx="2743200" cy="204711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693" y="3525947"/>
              <a:ext cx="2743200" cy="2047118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7688877" y="4056432"/>
            <a:ext cx="4342271" cy="2047118"/>
            <a:chOff x="7351252" y="3514466"/>
            <a:chExt cx="4342271" cy="204711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323" y="3514466"/>
              <a:ext cx="2743200" cy="204711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252" y="3514466"/>
              <a:ext cx="2743200" cy="204711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44833" y="3226944"/>
            <a:ext cx="478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Corners detected using </a:t>
            </a:r>
            <a:r>
              <a:rPr lang="en-US" dirty="0" err="1" smtClean="0"/>
              <a:t>approxPolydp</a:t>
            </a:r>
            <a:r>
              <a:rPr lang="en-US" dirty="0" smtClean="0"/>
              <a:t> function of </a:t>
            </a:r>
            <a:r>
              <a:rPr lang="en-US" dirty="0" err="1" smtClean="0"/>
              <a:t>openCV</a:t>
            </a:r>
            <a:r>
              <a:rPr lang="en-US" dirty="0" smtClean="0"/>
              <a:t> on the largest contour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5457" y="6006244"/>
            <a:ext cx="924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Corners detected using Hough Line clustering technique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9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87"/>
    </mc:Choice>
    <mc:Fallback>
      <p:transition spd="slow" advTm="18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3801</TotalTime>
  <Words>395</Words>
  <Application>Microsoft Office PowerPoint</Application>
  <PresentationFormat>Widescreen</PresentationFormat>
  <Paragraphs>72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Impact</vt:lpstr>
      <vt:lpstr>Wingdings</vt:lpstr>
      <vt:lpstr>Office Theme</vt:lpstr>
      <vt:lpstr>Mobile Image Scanner</vt:lpstr>
      <vt:lpstr>Introduction </vt:lpstr>
      <vt:lpstr>Basic Scanning: Implementation Pipeline </vt:lpstr>
      <vt:lpstr>Preprocessing</vt:lpstr>
      <vt:lpstr>Preprocessing Results Left: Gray scale, resized and smoothened images         Right: Canny edges with low threshold</vt:lpstr>
      <vt:lpstr>Cleaning edges</vt:lpstr>
      <vt:lpstr>Edge Cleaning Results</vt:lpstr>
      <vt:lpstr>Corner Detection</vt:lpstr>
      <vt:lpstr>Corner Detection Results</vt:lpstr>
      <vt:lpstr>Transformation and Postprocessing</vt:lpstr>
      <vt:lpstr>Apply Transform &amp; Post Processing Results</vt:lpstr>
      <vt:lpstr>Partial form scanning and stitching</vt:lpstr>
      <vt:lpstr>PowerPoint Presentation</vt:lpstr>
      <vt:lpstr>Partial form stitching Results</vt:lpstr>
      <vt:lpstr>Partial form stitching Results</vt:lpstr>
      <vt:lpstr>Partial form scanning Results</vt:lpstr>
      <vt:lpstr>Reading filled forms</vt:lpstr>
      <vt:lpstr>Reading filled forms pipeline</vt:lpstr>
      <vt:lpstr>Reading filled forms Results</vt:lpstr>
      <vt:lpstr>Region of Interest</vt:lpstr>
      <vt:lpstr>OCR Outputs</vt:lpstr>
      <vt:lpstr>Sample Images Output</vt:lpstr>
      <vt:lpstr>References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Ananya Mukherjee</dc:creator>
  <cp:lastModifiedBy>Ananya Mukherjee</cp:lastModifiedBy>
  <cp:revision>71</cp:revision>
  <dcterms:created xsi:type="dcterms:W3CDTF">2017-05-19T03:40:36Z</dcterms:created>
  <dcterms:modified xsi:type="dcterms:W3CDTF">2017-05-21T19:17:42Z</dcterms:modified>
</cp:coreProperties>
</file>